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bhaya Libre" panose="020B0604020202020204" charset="0"/>
      <p:regular r:id="rId19"/>
    </p:embeddedFont>
    <p:embeddedFont>
      <p:font typeface="Abhaya Libre Italics" panose="020B0604020202020204" charset="0"/>
      <p:regular r:id="rId20"/>
      <p:italic r:id="rId21"/>
    </p:embeddedFont>
    <p:embeddedFont>
      <p:font typeface="Arimo" panose="020B0604020202020204" charset="0"/>
      <p:regular r:id="rId22"/>
    </p:embeddedFont>
    <p:embeddedFont>
      <p:font typeface="Helios" panose="020B0604020202020204" charset="0"/>
      <p:regular r:id="rId23"/>
    </p:embeddedFont>
    <p:embeddedFont>
      <p:font typeface="Helios Bold" panose="020B0604020202020204" charset="0"/>
      <p:regular r:id="rId24"/>
      <p:bold r:id="rId25"/>
    </p:embeddedFont>
    <p:embeddedFont>
      <p:font typeface="TT Hoves Bold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6" autoAdjust="0"/>
  </p:normalViewPr>
  <p:slideViewPr>
    <p:cSldViewPr>
      <p:cViewPr varScale="1">
        <p:scale>
          <a:sx n="40" d="100"/>
          <a:sy n="40" d="100"/>
        </p:scale>
        <p:origin x="20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708610" y="-412494"/>
            <a:ext cx="18562305" cy="8555165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13498" y="2051466"/>
            <a:ext cx="10009679" cy="8235534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69890" r="-785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006848" y="6804594"/>
            <a:ext cx="7555842" cy="3482406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3402157" cy="4403267"/>
          </a:xfrm>
          <a:custGeom>
            <a:avLst/>
            <a:gdLst/>
            <a:ahLst/>
            <a:cxnLst/>
            <a:rect l="l" t="t" r="r" b="b"/>
            <a:pathLst>
              <a:path w="3402157" h="4403267">
                <a:moveTo>
                  <a:pt x="0" y="0"/>
                </a:moveTo>
                <a:lnTo>
                  <a:pt x="3402157" y="0"/>
                </a:lnTo>
                <a:lnTo>
                  <a:pt x="3402157" y="4403267"/>
                </a:lnTo>
                <a:lnTo>
                  <a:pt x="0" y="4403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9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7689" y="647923"/>
            <a:ext cx="1787746" cy="1191830"/>
          </a:xfrm>
          <a:custGeom>
            <a:avLst/>
            <a:gdLst/>
            <a:ahLst/>
            <a:cxnLst/>
            <a:rect l="l" t="t" r="r" b="b"/>
            <a:pathLst>
              <a:path w="1787746" h="1191830">
                <a:moveTo>
                  <a:pt x="0" y="0"/>
                </a:moveTo>
                <a:lnTo>
                  <a:pt x="1787746" y="0"/>
                </a:lnTo>
                <a:lnTo>
                  <a:pt x="1787746" y="1191831"/>
                </a:lnTo>
                <a:lnTo>
                  <a:pt x="0" y="1191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729750" y="924818"/>
            <a:ext cx="557717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27th August 2024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002028"/>
            <a:ext cx="8657326" cy="5140643"/>
            <a:chOff x="0" y="0"/>
            <a:chExt cx="11543102" cy="68541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146589"/>
              <a:ext cx="11543102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Trinidad and Tobago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1543102" cy="590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60"/>
                </a:lnSpc>
              </a:pPr>
              <a:r>
                <a:rPr lang="en-US" sz="7300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Use of HIV Self-Testing for Demand Creation of HTS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8412480"/>
            <a:ext cx="8115300" cy="139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Presented by: Brinnelle Kelly-Simmons, HIV/AIDS Coordinator,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                 HIV/AIDS Coordinating Unit, Ministry of Health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                 Trinidad and Tobago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9258300"/>
            <a:ext cx="5765006" cy="1028700"/>
            <a:chOff x="0" y="0"/>
            <a:chExt cx="104969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4447117" y="-741521"/>
            <a:ext cx="7681766" cy="3540443"/>
            <a:chOff x="0" y="0"/>
            <a:chExt cx="406400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667665" y="2314575"/>
            <a:ext cx="11044625" cy="7722040"/>
          </a:xfrm>
          <a:custGeom>
            <a:avLst/>
            <a:gdLst/>
            <a:ahLst/>
            <a:cxnLst/>
            <a:rect l="l" t="t" r="r" b="b"/>
            <a:pathLst>
              <a:path w="11044625" h="7722040">
                <a:moveTo>
                  <a:pt x="0" y="0"/>
                </a:moveTo>
                <a:lnTo>
                  <a:pt x="11044626" y="0"/>
                </a:lnTo>
                <a:lnTo>
                  <a:pt x="11044626" y="7722040"/>
                </a:lnTo>
                <a:lnTo>
                  <a:pt x="0" y="7722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7014" y="2865844"/>
            <a:ext cx="4618137" cy="6392456"/>
          </a:xfrm>
          <a:custGeom>
            <a:avLst/>
            <a:gdLst/>
            <a:ahLst/>
            <a:cxnLst/>
            <a:rect l="l" t="t" r="r" b="b"/>
            <a:pathLst>
              <a:path w="4433615" h="6187023">
                <a:moveTo>
                  <a:pt x="0" y="0"/>
                </a:moveTo>
                <a:lnTo>
                  <a:pt x="4433615" y="0"/>
                </a:lnTo>
                <a:lnTo>
                  <a:pt x="4433615" y="6187023"/>
                </a:lnTo>
                <a:lnTo>
                  <a:pt x="0" y="618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5" t="-10513" r="-269206" b="-21686"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84292"/>
              </p:ext>
            </p:extLst>
          </p:nvPr>
        </p:nvGraphicFramePr>
        <p:xfrm>
          <a:off x="2057400" y="4610099"/>
          <a:ext cx="1981200" cy="2895597"/>
        </p:xfrm>
        <a:graphic>
          <a:graphicData uri="http://schemas.openxmlformats.org/drawingml/2006/table">
            <a:tbl>
              <a:tblPr/>
              <a:tblGrid>
                <a:gridCol w="108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1028700"/>
            <a:ext cx="1325566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HIVST Implementation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393676" cy="1999055"/>
            <a:chOff x="0" y="0"/>
            <a:chExt cx="16524901" cy="2665406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6524901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8499">
                  <a:solidFill>
                    <a:srgbClr val="A20E2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HIVST Implemenation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4252"/>
              <a:ext cx="16524901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Assisted VS Unassisted Distribution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222" y="1714500"/>
            <a:ext cx="19656570" cy="9190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4447117" y="-741521"/>
            <a:ext cx="7681766" cy="3540443"/>
            <a:chOff x="0" y="0"/>
            <a:chExt cx="406400" cy="1873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51563" y="9465945"/>
            <a:ext cx="630257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Data sourced from HACU HIVST June 2024 distribution and balance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35669" y="6398373"/>
            <a:ext cx="1261075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884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24497" y="4763134"/>
            <a:ext cx="683419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355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56300" y="4362608"/>
            <a:ext cx="393978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11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66430" y="3922074"/>
            <a:ext cx="468511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34</a:t>
            </a:r>
          </a:p>
        </p:txBody>
      </p:sp>
      <p:sp>
        <p:nvSpPr>
          <p:cNvPr id="17" name="AutoShape 17"/>
          <p:cNvSpPr/>
          <p:nvPr/>
        </p:nvSpPr>
        <p:spPr>
          <a:xfrm>
            <a:off x="7544574" y="4269104"/>
            <a:ext cx="42619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544574" y="4269104"/>
            <a:ext cx="0" cy="30416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AutoShape 19"/>
          <p:cNvSpPr/>
          <p:nvPr/>
        </p:nvSpPr>
        <p:spPr>
          <a:xfrm flipH="1">
            <a:off x="9092269" y="4713061"/>
            <a:ext cx="1159294" cy="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TextBox 20"/>
          <p:cNvSpPr txBox="1"/>
          <p:nvPr/>
        </p:nvSpPr>
        <p:spPr>
          <a:xfrm>
            <a:off x="13408088" y="8001066"/>
            <a:ext cx="701754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FFFFFF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302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57954"/>
            <a:ext cx="15265793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HIVST Distribution by Age &amp; Sex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462" y="2381757"/>
            <a:ext cx="11947160" cy="78721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447117" y="-741521"/>
            <a:ext cx="7681766" cy="3540443"/>
            <a:chOff x="0" y="0"/>
            <a:chExt cx="406400" cy="1873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51563" y="9465945"/>
            <a:ext cx="630257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Data sourced from HACU HIVST June 2024 distribution and balance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419" y="1866900"/>
            <a:ext cx="8465395" cy="684054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2552" y="7261971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5694" y="6260677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80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03759" y="3749357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253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86569" y="3953192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237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40325" y="4360863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207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55472" y="5672820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113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38282" y="4564698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196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86791" y="3614791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265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99085" y="6260677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71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6260677"/>
            <a:ext cx="1915467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82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12527" y="6650465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54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67378" y="6854300"/>
            <a:ext cx="2104655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34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015819" cy="1999055"/>
            <a:chOff x="0" y="0"/>
            <a:chExt cx="13354426" cy="2665406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354426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8499" dirty="0">
                  <a:solidFill>
                    <a:srgbClr val="A20E2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HIVST Distribution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4252"/>
              <a:ext cx="13354426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Key Population Breakdown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16380" y="2432749"/>
            <a:ext cx="10308112" cy="7854251"/>
            <a:chOff x="0" y="0"/>
            <a:chExt cx="2714894" cy="20686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4894" cy="2068609"/>
            </a:xfrm>
            <a:custGeom>
              <a:avLst/>
              <a:gdLst/>
              <a:ahLst/>
              <a:cxnLst/>
              <a:rect l="l" t="t" r="r" b="b"/>
              <a:pathLst>
                <a:path w="2714894" h="2068609">
                  <a:moveTo>
                    <a:pt x="0" y="0"/>
                  </a:moveTo>
                  <a:lnTo>
                    <a:pt x="2714894" y="0"/>
                  </a:lnTo>
                  <a:lnTo>
                    <a:pt x="2714894" y="2068609"/>
                  </a:lnTo>
                  <a:lnTo>
                    <a:pt x="0" y="2068609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14894" cy="2106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19" y="1916035"/>
            <a:ext cx="11919421" cy="918116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4080521"/>
            <a:ext cx="5475142" cy="2702839"/>
            <a:chOff x="0" y="0"/>
            <a:chExt cx="7300189" cy="360378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7300189" cy="57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43"/>
                </a:lnSpc>
                <a:spcBef>
                  <a:spcPct val="0"/>
                </a:spcBef>
              </a:pPr>
              <a:r>
                <a:rPr lang="en-US" sz="2786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43 MSM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931698"/>
              <a:ext cx="7093927" cy="0"/>
            </a:xfrm>
            <a:prstGeom prst="line">
              <a:avLst/>
            </a:prstGeom>
            <a:ln w="10408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0" y="2518257"/>
              <a:ext cx="7093927" cy="0"/>
            </a:xfrm>
            <a:prstGeom prst="line">
              <a:avLst/>
            </a:prstGeom>
            <a:ln w="10408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420351"/>
              <a:ext cx="7300189" cy="57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43"/>
                </a:lnSpc>
                <a:spcBef>
                  <a:spcPct val="0"/>
                </a:spcBef>
              </a:pPr>
              <a:r>
                <a:rPr lang="en-US" sz="2786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 People Who Inject Drugs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023916"/>
              <a:ext cx="7300189" cy="57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43"/>
                </a:lnSpc>
                <a:spcBef>
                  <a:spcPct val="0"/>
                </a:spcBef>
              </a:pPr>
              <a:r>
                <a:rPr lang="en-US" sz="2786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 Female Sex Workers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4447117" y="-741521"/>
            <a:ext cx="7681766" cy="3540443"/>
            <a:chOff x="0" y="0"/>
            <a:chExt cx="406400" cy="1873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651297" y="4665345"/>
            <a:ext cx="221337" cy="3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18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99686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42586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82168" y="5259538"/>
            <a:ext cx="1045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39368" y="5259538"/>
            <a:ext cx="1045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49864" y="5393841"/>
            <a:ext cx="933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95634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58197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41034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676984" y="5259538"/>
            <a:ext cx="1045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133946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79347" y="5393841"/>
            <a:ext cx="116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154400" y="4380059"/>
            <a:ext cx="400855" cy="3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20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259300" y="5259538"/>
            <a:ext cx="1045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1268" y="8951595"/>
            <a:ext cx="630257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bhaya Libre Italics"/>
                <a:ea typeface="Abhaya Libre Italics"/>
                <a:cs typeface="Abhaya Libre Italics"/>
                <a:sym typeface="Abhaya Libre Italics"/>
              </a:rPr>
              <a:t>Data sourced from HACU HIVST June 2024 distribution and balance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11198246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Treatment Cascade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798921"/>
            <a:ext cx="8787732" cy="5809049"/>
            <a:chOff x="0" y="0"/>
            <a:chExt cx="2314464" cy="15299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4465" cy="1529955"/>
            </a:xfrm>
            <a:custGeom>
              <a:avLst/>
              <a:gdLst/>
              <a:ahLst/>
              <a:cxnLst/>
              <a:rect l="l" t="t" r="r" b="b"/>
              <a:pathLst>
                <a:path w="2314465" h="1529955">
                  <a:moveTo>
                    <a:pt x="0" y="0"/>
                  </a:moveTo>
                  <a:lnTo>
                    <a:pt x="2314465" y="0"/>
                  </a:lnTo>
                  <a:lnTo>
                    <a:pt x="2314465" y="1529955"/>
                  </a:lnTo>
                  <a:lnTo>
                    <a:pt x="0" y="1529955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14464" cy="1568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60" y="2020570"/>
            <a:ext cx="9340213" cy="73423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578292" y="3749819"/>
            <a:ext cx="6681008" cy="4676879"/>
            <a:chOff x="0" y="-57150"/>
            <a:chExt cx="8908010" cy="6235838"/>
          </a:xfrm>
        </p:grpSpPr>
        <p:sp>
          <p:nvSpPr>
            <p:cNvPr id="8" name="TextBox 8"/>
            <p:cNvSpPr txBox="1"/>
            <p:nvPr/>
          </p:nvSpPr>
          <p:spPr>
            <a:xfrm>
              <a:off x="0" y="766159"/>
              <a:ext cx="8908010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11,140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90801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Total number of persons who know their status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912583"/>
              <a:ext cx="8656320" cy="0"/>
            </a:xfrm>
            <a:prstGeom prst="line">
              <a:avLst/>
            </a:prstGeom>
            <a:ln w="12700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0" y="4266105"/>
              <a:ext cx="8656320" cy="0"/>
            </a:xfrm>
            <a:prstGeom prst="line">
              <a:avLst/>
            </a:prstGeom>
            <a:ln w="12700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3119681"/>
              <a:ext cx="8908010" cy="662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7,222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296372"/>
              <a:ext cx="890801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Total number of persons on ART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473203"/>
              <a:ext cx="8908010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6,692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649895"/>
              <a:ext cx="890801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Total number of persons virally supressed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14447117" y="-741521"/>
            <a:ext cx="7681766" cy="3540443"/>
            <a:chOff x="0" y="0"/>
            <a:chExt cx="406400" cy="1873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784976" y="4490522"/>
            <a:ext cx="667107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11,915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71801" y="4876800"/>
            <a:ext cx="1224201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11,140, 95%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76385" y="5425027"/>
            <a:ext cx="110287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7,222, 65%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97377" y="5539327"/>
            <a:ext cx="110287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6,692, 93%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06595" y="8569870"/>
            <a:ext cx="2509838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GAM 2023 Reported Data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24259" y="-2727870"/>
            <a:ext cx="21853498" cy="5455740"/>
            <a:chOff x="0" y="0"/>
            <a:chExt cx="1012092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52670"/>
            </a:xfrm>
            <a:custGeom>
              <a:avLst/>
              <a:gdLst/>
              <a:ahLst/>
              <a:cxnLst/>
              <a:rect l="l" t="t" r="r" b="b"/>
              <a:pathLst>
                <a:path w="1012092" h="252670">
                  <a:moveTo>
                    <a:pt x="203200" y="0"/>
                  </a:moveTo>
                  <a:lnTo>
                    <a:pt x="808892" y="0"/>
                  </a:lnTo>
                  <a:lnTo>
                    <a:pt x="1012092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58092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6258005" y="-88241"/>
            <a:ext cx="15118279" cy="3185392"/>
            <a:chOff x="0" y="0"/>
            <a:chExt cx="1216146" cy="256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146" cy="256240"/>
            </a:xfrm>
            <a:custGeom>
              <a:avLst/>
              <a:gdLst/>
              <a:ahLst/>
              <a:cxnLst/>
              <a:rect l="l" t="t" r="r" b="b"/>
              <a:pathLst>
                <a:path w="1216146" h="256240">
                  <a:moveTo>
                    <a:pt x="203200" y="0"/>
                  </a:moveTo>
                  <a:lnTo>
                    <a:pt x="1012946" y="0"/>
                  </a:lnTo>
                  <a:lnTo>
                    <a:pt x="1216146" y="256240"/>
                  </a:lnTo>
                  <a:lnTo>
                    <a:pt x="0" y="2562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962146" cy="294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697226"/>
            <a:ext cx="5070039" cy="5071653"/>
            <a:chOff x="0" y="0"/>
            <a:chExt cx="1335319" cy="1335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08980" y="3697226"/>
            <a:ext cx="5070039" cy="5071653"/>
            <a:chOff x="0" y="0"/>
            <a:chExt cx="1335319" cy="13357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9261" y="3697226"/>
            <a:ext cx="5070039" cy="5071653"/>
            <a:chOff x="0" y="0"/>
            <a:chExt cx="1335319" cy="13357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63877" y="4719229"/>
            <a:ext cx="1199685" cy="11996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544157" y="4719229"/>
            <a:ext cx="1199685" cy="119968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24438" y="4719229"/>
            <a:ext cx="1199685" cy="11996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3199245" y="4979199"/>
            <a:ext cx="728950" cy="679746"/>
          </a:xfrm>
          <a:custGeom>
            <a:avLst/>
            <a:gdLst/>
            <a:ahLst/>
            <a:cxnLst/>
            <a:rect l="l" t="t" r="r" b="b"/>
            <a:pathLst>
              <a:path w="728950" h="679746">
                <a:moveTo>
                  <a:pt x="0" y="0"/>
                </a:moveTo>
                <a:lnTo>
                  <a:pt x="728950" y="0"/>
                </a:lnTo>
                <a:lnTo>
                  <a:pt x="728950" y="679745"/>
                </a:lnTo>
                <a:lnTo>
                  <a:pt x="0" y="679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57662" y="239964"/>
            <a:ext cx="621180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Unintended Results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60221" y="6521154"/>
            <a:ext cx="3806998" cy="1464403"/>
            <a:chOff x="0" y="0"/>
            <a:chExt cx="5075997" cy="1952537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Result </a:t>
              </a:r>
              <a:r>
                <a:rPr lang="en-US" sz="3399" u="non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 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859067"/>
              <a:ext cx="5075997" cy="109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Slow initial uptake in the test kits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240501" y="6521154"/>
            <a:ext cx="3806998" cy="1464403"/>
            <a:chOff x="0" y="0"/>
            <a:chExt cx="5075997" cy="1952537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Result </a:t>
              </a:r>
              <a:r>
                <a:rPr lang="en-US" sz="3399" u="none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 2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859067"/>
              <a:ext cx="5075997" cy="109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Large scale distribution at Outreach events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820781" y="6521154"/>
            <a:ext cx="3806998" cy="1464403"/>
            <a:chOff x="0" y="0"/>
            <a:chExt cx="5075997" cy="1952537"/>
          </a:xfrm>
        </p:grpSpPr>
        <p:sp>
          <p:nvSpPr>
            <p:cNvPr id="38" name="TextBox 38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Result</a:t>
              </a:r>
              <a:r>
                <a:rPr lang="en-US" sz="3399" u="none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 # 3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859067"/>
              <a:ext cx="5075997" cy="109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Increase in demand for HIV Rapid Testing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8779525" y="4979199"/>
            <a:ext cx="728950" cy="679746"/>
          </a:xfrm>
          <a:custGeom>
            <a:avLst/>
            <a:gdLst/>
            <a:ahLst/>
            <a:cxnLst/>
            <a:rect l="l" t="t" r="r" b="b"/>
            <a:pathLst>
              <a:path w="728950" h="679746">
                <a:moveTo>
                  <a:pt x="0" y="0"/>
                </a:moveTo>
                <a:lnTo>
                  <a:pt x="728950" y="0"/>
                </a:lnTo>
                <a:lnTo>
                  <a:pt x="728950" y="679745"/>
                </a:lnTo>
                <a:lnTo>
                  <a:pt x="0" y="679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359805" y="4979199"/>
            <a:ext cx="728950" cy="679746"/>
          </a:xfrm>
          <a:custGeom>
            <a:avLst/>
            <a:gdLst/>
            <a:ahLst/>
            <a:cxnLst/>
            <a:rect l="l" t="t" r="r" b="b"/>
            <a:pathLst>
              <a:path w="728950" h="679746">
                <a:moveTo>
                  <a:pt x="0" y="0"/>
                </a:moveTo>
                <a:lnTo>
                  <a:pt x="728950" y="0"/>
                </a:lnTo>
                <a:lnTo>
                  <a:pt x="728950" y="679745"/>
                </a:lnTo>
                <a:lnTo>
                  <a:pt x="0" y="679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853991" y="2870352"/>
          <a:ext cx="11405309" cy="5103872"/>
        </p:xfrm>
        <a:graphic>
          <a:graphicData uri="http://schemas.openxmlformats.org/drawingml/2006/table">
            <a:tbl>
              <a:tblPr/>
              <a:tblGrid>
                <a:gridCol w="1140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212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2A2E3A"/>
                          </a:solidFill>
                          <a:latin typeface="Helios"/>
                          <a:ea typeface="Helios"/>
                          <a:cs typeface="Helios"/>
                          <a:sym typeface="Helios"/>
                        </a:rPr>
                        <a:t>HIVST in T&amp;T has increased access to HIV testing, thus increasing access to prevention and treatment services, especially to key populations</a:t>
                      </a: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212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2A2E3A"/>
                          </a:solidFill>
                          <a:latin typeface="Helios"/>
                          <a:ea typeface="Helios"/>
                          <a:cs typeface="Helios"/>
                          <a:sym typeface="Helios"/>
                        </a:rPr>
                        <a:t>HIVST has increased the demand for HIV Testing, specifically HIV Rapid Testing</a:t>
                      </a:r>
                      <a:endParaRPr lang="en-US" sz="110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236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2A2E3A"/>
                          </a:solidFill>
                          <a:latin typeface="Helios"/>
                          <a:ea typeface="Helios"/>
                          <a:cs typeface="Helios"/>
                          <a:sym typeface="Helios"/>
                        </a:rPr>
                        <a:t>Unassisted self-testing was the preferred option for persons opting to self test</a:t>
                      </a:r>
                      <a:endParaRPr lang="en-US" sz="110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212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2A2E3A"/>
                          </a:solidFill>
                          <a:latin typeface="Helios"/>
                          <a:ea typeface="Helios"/>
                          <a:cs typeface="Helios"/>
                          <a:sym typeface="Helios"/>
                        </a:rPr>
                        <a:t>Through the expansion of HIVST distribution to all Health Centers and NGOs, T&amp;T will meet its target of 5,000 HIVST kit distribution</a:t>
                      </a: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0"/>
            <a:ext cx="4477382" cy="10287000"/>
          </a:xfrm>
          <a:custGeom>
            <a:avLst/>
            <a:gdLst/>
            <a:ahLst/>
            <a:cxnLst/>
            <a:rect l="l" t="t" r="r" b="b"/>
            <a:pathLst>
              <a:path w="4477382" h="10287000">
                <a:moveTo>
                  <a:pt x="0" y="0"/>
                </a:moveTo>
                <a:lnTo>
                  <a:pt x="4477382" y="0"/>
                </a:lnTo>
                <a:lnTo>
                  <a:pt x="4477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316" r="-12231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53991" y="1028700"/>
            <a:ext cx="1140530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 rot="-401999">
              <a:off x="-454600" y="308515"/>
              <a:ext cx="7259200" cy="6496085"/>
            </a:xfrm>
            <a:custGeom>
              <a:avLst/>
              <a:gdLst/>
              <a:ahLst/>
              <a:cxnLst/>
              <a:rect l="l" t="t" r="r" b="b"/>
              <a:pathLst>
                <a:path w="7259200" h="6496085">
                  <a:moveTo>
                    <a:pt x="7259200" y="0"/>
                  </a:moveTo>
                  <a:lnTo>
                    <a:pt x="0" y="5732970"/>
                  </a:lnTo>
                  <a:lnTo>
                    <a:pt x="6496085" y="6496085"/>
                  </a:lnTo>
                  <a:close/>
                </a:path>
              </a:pathLst>
            </a:custGeom>
            <a:blipFill>
              <a:blip r:embed="rId2"/>
              <a:stretch>
                <a:fillRect l="-19402" t="-519" r="-42959" b="-2043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4447117" y="0"/>
            <a:ext cx="7681766" cy="3540443"/>
            <a:chOff x="0" y="0"/>
            <a:chExt cx="40640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3449454" cy="4403267"/>
          </a:xfrm>
          <a:custGeom>
            <a:avLst/>
            <a:gdLst/>
            <a:ahLst/>
            <a:cxnLst/>
            <a:rect l="l" t="t" r="r" b="b"/>
            <a:pathLst>
              <a:path w="3449454" h="4403267">
                <a:moveTo>
                  <a:pt x="0" y="0"/>
                </a:moveTo>
                <a:lnTo>
                  <a:pt x="3449454" y="0"/>
                </a:lnTo>
                <a:lnTo>
                  <a:pt x="3449454" y="4403267"/>
                </a:lnTo>
                <a:lnTo>
                  <a:pt x="0" y="4403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44500" y="588833"/>
            <a:ext cx="1772082" cy="1181388"/>
          </a:xfrm>
          <a:custGeom>
            <a:avLst/>
            <a:gdLst/>
            <a:ahLst/>
            <a:cxnLst/>
            <a:rect l="l" t="t" r="r" b="b"/>
            <a:pathLst>
              <a:path w="1772082" h="1181388">
                <a:moveTo>
                  <a:pt x="0" y="0"/>
                </a:moveTo>
                <a:lnTo>
                  <a:pt x="1772082" y="0"/>
                </a:lnTo>
                <a:lnTo>
                  <a:pt x="1772082" y="1181388"/>
                </a:lnTo>
                <a:lnTo>
                  <a:pt x="0" y="1181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77538" y="1770221"/>
            <a:ext cx="593292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u="sng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Thank you!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4641392"/>
            <a:ext cx="9504307" cy="5180648"/>
            <a:chOff x="0" y="0"/>
            <a:chExt cx="12672409" cy="69075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76200"/>
              <a:ext cx="12672409" cy="739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Ministry of Health TT Website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18515"/>
              <a:ext cx="12672409" cy="680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6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www.health.gov.tt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292985"/>
              <a:ext cx="12672409" cy="739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 u="none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Social Media (Instagram &amp; Facebook)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187700"/>
              <a:ext cx="12672409" cy="135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60"/>
                </a:lnSpc>
              </a:pPr>
              <a:r>
                <a:rPr lang="en-US" sz="330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@minhealthtt / </a:t>
              </a:r>
            </a:p>
            <a:p>
              <a:pPr marL="0" lvl="0" indent="0" algn="l">
                <a:lnSpc>
                  <a:spcPts val="396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Ministry of Health - Trinidad and Tobago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332730"/>
              <a:ext cx="12672409" cy="739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 u="none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Call us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227445"/>
              <a:ext cx="12672409" cy="680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6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868-217-4664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3540443"/>
            <a:ext cx="721136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20"/>
              </a:lnSpc>
            </a:pPr>
            <a:r>
              <a:rPr lang="en-US" sz="6100">
                <a:solidFill>
                  <a:srgbClr val="2A2E3A"/>
                </a:solidFill>
                <a:latin typeface="TT Hoves Bold"/>
                <a:ea typeface="TT Hoves Bold"/>
                <a:cs typeface="TT Hoves Bold"/>
                <a:sym typeface="TT Hoves Bold"/>
              </a:rPr>
              <a:t>Let’s collaborate!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188300" cy="10287000"/>
          </a:xfrm>
          <a:custGeom>
            <a:avLst/>
            <a:gdLst/>
            <a:ahLst/>
            <a:cxnLst/>
            <a:rect l="l" t="t" r="r" b="b"/>
            <a:pathLst>
              <a:path w="6188300" h="10287000">
                <a:moveTo>
                  <a:pt x="0" y="0"/>
                </a:moveTo>
                <a:lnTo>
                  <a:pt x="6188300" y="0"/>
                </a:lnTo>
                <a:lnTo>
                  <a:pt x="6188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82" r="-1498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16136" y="539432"/>
            <a:ext cx="11154549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6893">
                <a:solidFill>
                  <a:srgbClr val="A20E20"/>
                </a:solidFill>
                <a:latin typeface="TT Hoves Bold"/>
                <a:ea typeface="TT Hoves Bold"/>
                <a:cs typeface="TT Hoves Bold"/>
                <a:sym typeface="TT Hoves Bold"/>
              </a:rPr>
              <a:t>History of HIV Self-Testing in Trinidad and Tobago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7208510" y="4223873"/>
            <a:ext cx="551923" cy="438026"/>
            <a:chOff x="0" y="0"/>
            <a:chExt cx="812800" cy="6450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45067"/>
            </a:xfrm>
            <a:custGeom>
              <a:avLst/>
              <a:gdLst/>
              <a:ahLst/>
              <a:cxnLst/>
              <a:rect l="l" t="t" r="r" b="b"/>
              <a:pathLst>
                <a:path w="812800" h="645067">
                  <a:moveTo>
                    <a:pt x="406400" y="645067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45067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6551"/>
              <a:ext cx="558800" cy="30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90730" y="3908216"/>
            <a:ext cx="9790767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Initially rolled out in 2021- facilitated through the donation of 5,000 </a:t>
            </a:r>
            <a:r>
              <a:rPr lang="en-US" sz="2900" dirty="0" err="1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OraQuick</a:t>
            </a:r>
            <a:r>
              <a:rPr lang="en-US" sz="29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Self-testing kits by the CDC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0730" y="5184353"/>
            <a:ext cx="9790767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By the end of 2021, 1,192 kits were distributed through antenatal services. In February 2023, distribution was complete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7208510" y="5587500"/>
            <a:ext cx="551923" cy="438026"/>
            <a:chOff x="0" y="0"/>
            <a:chExt cx="812800" cy="645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45067"/>
            </a:xfrm>
            <a:custGeom>
              <a:avLst/>
              <a:gdLst/>
              <a:ahLst/>
              <a:cxnLst/>
              <a:rect l="l" t="t" r="r" b="b"/>
              <a:pathLst>
                <a:path w="812800" h="645067">
                  <a:moveTo>
                    <a:pt x="406400" y="645067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45067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36551"/>
              <a:ext cx="558800" cy="30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7208510" y="7245625"/>
            <a:ext cx="551923" cy="438026"/>
            <a:chOff x="0" y="0"/>
            <a:chExt cx="812800" cy="6450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45067"/>
            </a:xfrm>
            <a:custGeom>
              <a:avLst/>
              <a:gdLst/>
              <a:ahLst/>
              <a:cxnLst/>
              <a:rect l="l" t="t" r="r" b="b"/>
              <a:pathLst>
                <a:path w="812800" h="645067">
                  <a:moveTo>
                    <a:pt x="406400" y="645067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45067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36551"/>
              <a:ext cx="558800" cy="30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990730" y="6929968"/>
            <a:ext cx="9790767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The second phase of HIVST distribution began November 2023 and is currently underway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90730" y="8322734"/>
            <a:ext cx="9790767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 at July 2024, a total of 2,172 kits have been distributed</a:t>
            </a:r>
          </a:p>
        </p:txBody>
      </p:sp>
      <p:grpSp>
        <p:nvGrpSpPr>
          <p:cNvPr id="20" name="Group 20"/>
          <p:cNvGrpSpPr/>
          <p:nvPr/>
        </p:nvGrpSpPr>
        <p:grpSpPr>
          <a:xfrm rot="-5400000">
            <a:off x="7208510" y="8381216"/>
            <a:ext cx="551923" cy="438026"/>
            <a:chOff x="0" y="0"/>
            <a:chExt cx="812800" cy="6450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45067"/>
            </a:xfrm>
            <a:custGeom>
              <a:avLst/>
              <a:gdLst/>
              <a:ahLst/>
              <a:cxnLst/>
              <a:rect l="l" t="t" r="r" b="b"/>
              <a:pathLst>
                <a:path w="812800" h="645067">
                  <a:moveTo>
                    <a:pt x="406400" y="645067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45067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36551"/>
              <a:ext cx="558800" cy="30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94198" y="-1321890"/>
            <a:ext cx="21853498" cy="4651690"/>
            <a:chOff x="0" y="0"/>
            <a:chExt cx="1012092" cy="21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15432"/>
            </a:xfrm>
            <a:custGeom>
              <a:avLst/>
              <a:gdLst/>
              <a:ahLst/>
              <a:cxnLst/>
              <a:rect l="l" t="t" r="r" b="b"/>
              <a:pathLst>
                <a:path w="1012092" h="215432">
                  <a:moveTo>
                    <a:pt x="203200" y="0"/>
                  </a:moveTo>
                  <a:lnTo>
                    <a:pt x="808892" y="0"/>
                  </a:lnTo>
                  <a:lnTo>
                    <a:pt x="1012092" y="215432"/>
                  </a:lnTo>
                  <a:lnTo>
                    <a:pt x="0" y="21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58092" cy="25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85762"/>
            <a:ext cx="1198823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National HIV Self Testing Algorithm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82246" y="3669088"/>
            <a:ext cx="4879888" cy="1097024"/>
            <a:chOff x="0" y="0"/>
            <a:chExt cx="1285238" cy="2889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5238" cy="288928"/>
            </a:xfrm>
            <a:custGeom>
              <a:avLst/>
              <a:gdLst/>
              <a:ahLst/>
              <a:cxnLst/>
              <a:rect l="l" t="t" r="r" b="b"/>
              <a:pathLst>
                <a:path w="1285238" h="288928">
                  <a:moveTo>
                    <a:pt x="0" y="0"/>
                  </a:moveTo>
                  <a:lnTo>
                    <a:pt x="1285238" y="0"/>
                  </a:lnTo>
                  <a:lnTo>
                    <a:pt x="1285238" y="288928"/>
                  </a:lnTo>
                  <a:lnTo>
                    <a:pt x="0" y="288928"/>
                  </a:lnTo>
                  <a:close/>
                </a:path>
              </a:pathLst>
            </a:custGeom>
            <a:solidFill>
              <a:srgbClr val="E8223B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85238" cy="346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Perform HIV Self Test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76418" y="5632083"/>
            <a:ext cx="3295436" cy="1073376"/>
            <a:chOff x="0" y="0"/>
            <a:chExt cx="867934" cy="28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Reactive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00972" y="5632083"/>
            <a:ext cx="3295436" cy="1073376"/>
            <a:chOff x="0" y="0"/>
            <a:chExt cx="867934" cy="282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Non-Reactive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1706" y="6985458"/>
            <a:ext cx="608247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REPORT REACTIVE HIV SELF TEST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Refer for HIV Confirmatory testing.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If confirmed HIV-positive, refer for treatment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9980" y="6985458"/>
            <a:ext cx="6328499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REPORT NON-REACTIVE HIV SELF TEST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Recommend retesting as needed. Advise linkage to relevant HIV prevention services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5380286" y="5124450"/>
            <a:ext cx="70838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2464094" y="5124450"/>
            <a:ext cx="1184596" cy="5076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4324136" y="5124450"/>
            <a:ext cx="1056149" cy="5076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H="1">
            <a:off x="8922190" y="4766112"/>
            <a:ext cx="0" cy="35833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24259" y="-2727870"/>
            <a:ext cx="21853498" cy="5455740"/>
            <a:chOff x="0" y="0"/>
            <a:chExt cx="1012092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52670"/>
            </a:xfrm>
            <a:custGeom>
              <a:avLst/>
              <a:gdLst/>
              <a:ahLst/>
              <a:cxnLst/>
              <a:rect l="l" t="t" r="r" b="b"/>
              <a:pathLst>
                <a:path w="1012092" h="252670">
                  <a:moveTo>
                    <a:pt x="203200" y="0"/>
                  </a:moveTo>
                  <a:lnTo>
                    <a:pt x="808892" y="0"/>
                  </a:lnTo>
                  <a:lnTo>
                    <a:pt x="1012092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58092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6258005" y="-88241"/>
            <a:ext cx="15118279" cy="3185392"/>
            <a:chOff x="0" y="0"/>
            <a:chExt cx="1216146" cy="256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146" cy="256240"/>
            </a:xfrm>
            <a:custGeom>
              <a:avLst/>
              <a:gdLst/>
              <a:ahLst/>
              <a:cxnLst/>
              <a:rect l="l" t="t" r="r" b="b"/>
              <a:pathLst>
                <a:path w="1216146" h="256240">
                  <a:moveTo>
                    <a:pt x="203200" y="0"/>
                  </a:moveTo>
                  <a:lnTo>
                    <a:pt x="1012946" y="0"/>
                  </a:lnTo>
                  <a:lnTo>
                    <a:pt x="1216146" y="256240"/>
                  </a:lnTo>
                  <a:lnTo>
                    <a:pt x="0" y="2562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962146" cy="294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55702" y="3824751"/>
            <a:ext cx="14576596" cy="5071653"/>
            <a:chOff x="0" y="0"/>
            <a:chExt cx="3839103" cy="1335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39103" cy="1335744"/>
            </a:xfrm>
            <a:custGeom>
              <a:avLst/>
              <a:gdLst/>
              <a:ahLst/>
              <a:cxnLst/>
              <a:rect l="l" t="t" r="r" b="b"/>
              <a:pathLst>
                <a:path w="3839103" h="1335744">
                  <a:moveTo>
                    <a:pt x="0" y="0"/>
                  </a:moveTo>
                  <a:lnTo>
                    <a:pt x="3839103" y="0"/>
                  </a:lnTo>
                  <a:lnTo>
                    <a:pt x="3839103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39103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662" y="239964"/>
            <a:ext cx="831652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T&amp;T’s Self-Testing Goal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936752" y="5841017"/>
            <a:ext cx="14414495" cy="2780123"/>
            <a:chOff x="0" y="0"/>
            <a:chExt cx="19219327" cy="370683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1921932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Overall Goal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49542"/>
              <a:ext cx="19219327" cy="2857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To increase access to HIV Testing in Trinidad and Tobago by providing an additional modality of testing - supplementing the traditional HIV Rapid (finger stick) testing - and meeting/surpassing the first 95 of the UNAIDS global targets (95% of persons living with HIV will know their status).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44157" y="4124108"/>
            <a:ext cx="1199685" cy="1199685"/>
            <a:chOff x="0" y="0"/>
            <a:chExt cx="1599580" cy="159958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99580" cy="159958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223B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479047" y="397031"/>
              <a:ext cx="641486" cy="805519"/>
            </a:xfrm>
            <a:custGeom>
              <a:avLst/>
              <a:gdLst/>
              <a:ahLst/>
              <a:cxnLst/>
              <a:rect l="l" t="t" r="r" b="b"/>
              <a:pathLst>
                <a:path w="641486" h="805519">
                  <a:moveTo>
                    <a:pt x="0" y="0"/>
                  </a:moveTo>
                  <a:lnTo>
                    <a:pt x="641486" y="0"/>
                  </a:lnTo>
                  <a:lnTo>
                    <a:pt x="641486" y="805519"/>
                  </a:lnTo>
                  <a:lnTo>
                    <a:pt x="0" y="805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24259" y="-2727870"/>
            <a:ext cx="21853498" cy="5455740"/>
            <a:chOff x="0" y="0"/>
            <a:chExt cx="1012092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52670"/>
            </a:xfrm>
            <a:custGeom>
              <a:avLst/>
              <a:gdLst/>
              <a:ahLst/>
              <a:cxnLst/>
              <a:rect l="l" t="t" r="r" b="b"/>
              <a:pathLst>
                <a:path w="1012092" h="252670">
                  <a:moveTo>
                    <a:pt x="203200" y="0"/>
                  </a:moveTo>
                  <a:lnTo>
                    <a:pt x="808892" y="0"/>
                  </a:lnTo>
                  <a:lnTo>
                    <a:pt x="1012092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58092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6258005" y="-88241"/>
            <a:ext cx="15118279" cy="3185392"/>
            <a:chOff x="0" y="0"/>
            <a:chExt cx="1216146" cy="256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146" cy="256240"/>
            </a:xfrm>
            <a:custGeom>
              <a:avLst/>
              <a:gdLst/>
              <a:ahLst/>
              <a:cxnLst/>
              <a:rect l="l" t="t" r="r" b="b"/>
              <a:pathLst>
                <a:path w="1216146" h="256240">
                  <a:moveTo>
                    <a:pt x="203200" y="0"/>
                  </a:moveTo>
                  <a:lnTo>
                    <a:pt x="1012946" y="0"/>
                  </a:lnTo>
                  <a:lnTo>
                    <a:pt x="1216146" y="256240"/>
                  </a:lnTo>
                  <a:lnTo>
                    <a:pt x="0" y="2562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962146" cy="294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697226"/>
            <a:ext cx="5070039" cy="5071653"/>
            <a:chOff x="0" y="0"/>
            <a:chExt cx="1335319" cy="1335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662" y="239964"/>
            <a:ext cx="621180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Specific Objectives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60221" y="6521154"/>
            <a:ext cx="3806998" cy="1883503"/>
            <a:chOff x="0" y="0"/>
            <a:chExt cx="5075997" cy="251133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Objective</a:t>
              </a:r>
              <a:r>
                <a:rPr lang="en-US" sz="3399" u="non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 # 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9067"/>
              <a:ext cx="5075997" cy="1652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Improve testing coverage amongst key populations (MSM, TG, FSW)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08980" y="3697226"/>
            <a:ext cx="5070039" cy="5071653"/>
            <a:chOff x="0" y="0"/>
            <a:chExt cx="1335319" cy="13357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40501" y="6521154"/>
            <a:ext cx="3806998" cy="1045303"/>
            <a:chOff x="0" y="0"/>
            <a:chExt cx="5075997" cy="139373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Objective</a:t>
              </a:r>
              <a:r>
                <a:rPr lang="en-US" sz="3399" u="none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 # 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59067"/>
              <a:ext cx="5075997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Facilitate partner testing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189261" y="3697226"/>
            <a:ext cx="5070039" cy="5071653"/>
            <a:chOff x="0" y="0"/>
            <a:chExt cx="1335319" cy="13357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335319" cy="137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820781" y="6521154"/>
            <a:ext cx="3806998" cy="1464403"/>
            <a:chOff x="0" y="0"/>
            <a:chExt cx="5075997" cy="1952537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5075997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Objective</a:t>
              </a:r>
              <a:r>
                <a:rPr lang="en-US" sz="3399" u="non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 # 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59067"/>
              <a:ext cx="5075997" cy="109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Increase demand for HIV testing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963877" y="4719229"/>
            <a:ext cx="1199685" cy="1199685"/>
            <a:chOff x="0" y="0"/>
            <a:chExt cx="1599580" cy="159958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599580" cy="159958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223B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479047" y="397031"/>
              <a:ext cx="641486" cy="805519"/>
            </a:xfrm>
            <a:custGeom>
              <a:avLst/>
              <a:gdLst/>
              <a:ahLst/>
              <a:cxnLst/>
              <a:rect l="l" t="t" r="r" b="b"/>
              <a:pathLst>
                <a:path w="641486" h="805519">
                  <a:moveTo>
                    <a:pt x="0" y="0"/>
                  </a:moveTo>
                  <a:lnTo>
                    <a:pt x="641486" y="0"/>
                  </a:lnTo>
                  <a:lnTo>
                    <a:pt x="641486" y="805519"/>
                  </a:lnTo>
                  <a:lnTo>
                    <a:pt x="0" y="805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8544157" y="4719229"/>
            <a:ext cx="1199685" cy="1199685"/>
            <a:chOff x="0" y="0"/>
            <a:chExt cx="1599580" cy="15995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599580" cy="159958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223B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408130" y="460826"/>
              <a:ext cx="783321" cy="677929"/>
            </a:xfrm>
            <a:custGeom>
              <a:avLst/>
              <a:gdLst/>
              <a:ahLst/>
              <a:cxnLst/>
              <a:rect l="l" t="t" r="r" b="b"/>
              <a:pathLst>
                <a:path w="783321" h="677929">
                  <a:moveTo>
                    <a:pt x="0" y="0"/>
                  </a:moveTo>
                  <a:lnTo>
                    <a:pt x="783321" y="0"/>
                  </a:lnTo>
                  <a:lnTo>
                    <a:pt x="783321" y="677929"/>
                  </a:lnTo>
                  <a:lnTo>
                    <a:pt x="0" y="677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4124438" y="4719229"/>
            <a:ext cx="1199685" cy="1199685"/>
            <a:chOff x="0" y="0"/>
            <a:chExt cx="1599580" cy="159958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599580" cy="1599580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223B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367408" y="479827"/>
              <a:ext cx="864764" cy="639925"/>
            </a:xfrm>
            <a:custGeom>
              <a:avLst/>
              <a:gdLst/>
              <a:ahLst/>
              <a:cxnLst/>
              <a:rect l="l" t="t" r="r" b="b"/>
              <a:pathLst>
                <a:path w="864764" h="639925">
                  <a:moveTo>
                    <a:pt x="0" y="0"/>
                  </a:moveTo>
                  <a:lnTo>
                    <a:pt x="864764" y="0"/>
                  </a:lnTo>
                  <a:lnTo>
                    <a:pt x="864764" y="639926"/>
                  </a:lnTo>
                  <a:lnTo>
                    <a:pt x="0" y="639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90565"/>
            <a:ext cx="62507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Our Target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015570" y="1401620"/>
            <a:ext cx="6243730" cy="6214407"/>
            <a:chOff x="0" y="0"/>
            <a:chExt cx="8324973" cy="828587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324973" cy="8285876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20E2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6457" y="2033817"/>
              <a:ext cx="6252059" cy="625205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8223B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2191296" y="4343495"/>
              <a:ext cx="3942380" cy="394238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2583871" y="815190"/>
              <a:ext cx="3157231" cy="763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Helios"/>
                  <a:ea typeface="Helios"/>
                  <a:cs typeface="Helios"/>
                  <a:sym typeface="Helios"/>
                </a:rPr>
                <a:t>1.3 Million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83871" y="5874397"/>
              <a:ext cx="3157231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5 Thousand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583871" y="2654727"/>
              <a:ext cx="3157231" cy="156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Helios"/>
                  <a:ea typeface="Helios"/>
                  <a:cs typeface="Helios"/>
                  <a:sym typeface="Helios"/>
                </a:rPr>
                <a:t>64 Thousand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4578714"/>
            <a:ext cx="6681008" cy="4872776"/>
            <a:chOff x="0" y="0"/>
            <a:chExt cx="8908010" cy="649703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766159"/>
              <a:ext cx="8908010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approx. 1.3 million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90801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u="none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Total Population of Trinidad and Tobago: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558254"/>
              <a:ext cx="8908010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64,000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176145"/>
              <a:ext cx="8908010" cy="109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Average number of HIV tests per year (based on the mean of the last 5 years)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791550"/>
              <a:ext cx="8908010" cy="70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5,000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968241"/>
              <a:ext cx="890801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HIVST Target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0" y="1852470"/>
              <a:ext cx="8656320" cy="0"/>
            </a:xfrm>
            <a:prstGeom prst="line">
              <a:avLst/>
            </a:prstGeom>
            <a:ln w="12700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>
              <a:off x="0" y="4644565"/>
              <a:ext cx="8656320" cy="0"/>
            </a:xfrm>
            <a:prstGeom prst="line">
              <a:avLst/>
            </a:prstGeom>
            <a:ln w="12700" cap="flat">
              <a:solidFill>
                <a:srgbClr val="2A2E3A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94198" y="-1321890"/>
            <a:ext cx="21853498" cy="4578918"/>
            <a:chOff x="0" y="0"/>
            <a:chExt cx="1012092" cy="212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12062"/>
            </a:xfrm>
            <a:custGeom>
              <a:avLst/>
              <a:gdLst/>
              <a:ahLst/>
              <a:cxnLst/>
              <a:rect l="l" t="t" r="r" b="b"/>
              <a:pathLst>
                <a:path w="1012092" h="212062">
                  <a:moveTo>
                    <a:pt x="203200" y="0"/>
                  </a:moveTo>
                  <a:lnTo>
                    <a:pt x="808892" y="0"/>
                  </a:lnTo>
                  <a:lnTo>
                    <a:pt x="1012092" y="212062"/>
                  </a:lnTo>
                  <a:lnTo>
                    <a:pt x="0" y="212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58092" cy="250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28700"/>
            <a:ext cx="11988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Our Milestones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31911" y="3598806"/>
            <a:ext cx="3295436" cy="1073376"/>
            <a:chOff x="0" y="0"/>
            <a:chExt cx="867934" cy="282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2021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44249" y="3598806"/>
            <a:ext cx="3295436" cy="1073376"/>
            <a:chOff x="0" y="0"/>
            <a:chExt cx="867934" cy="28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2022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21494" y="3598806"/>
            <a:ext cx="3295436" cy="1073376"/>
            <a:chOff x="0" y="0"/>
            <a:chExt cx="867934" cy="282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2023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36130" y="3598806"/>
            <a:ext cx="3295436" cy="1073376"/>
            <a:chOff x="0" y="0"/>
            <a:chExt cx="867934" cy="2827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7934" cy="282700"/>
            </a:xfrm>
            <a:custGeom>
              <a:avLst/>
              <a:gdLst/>
              <a:ahLst/>
              <a:cxnLst/>
              <a:rect l="l" t="t" r="r" b="b"/>
              <a:pathLst>
                <a:path w="867934" h="282700">
                  <a:moveTo>
                    <a:pt x="0" y="0"/>
                  </a:moveTo>
                  <a:lnTo>
                    <a:pt x="867934" y="0"/>
                  </a:lnTo>
                  <a:lnTo>
                    <a:pt x="86793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67934" cy="33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A20E2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2024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4327347" y="4135494"/>
            <a:ext cx="1216902" cy="0"/>
          </a:xfrm>
          <a:prstGeom prst="line">
            <a:avLst/>
          </a:prstGeom>
          <a:ln w="9525" cap="flat">
            <a:solidFill>
              <a:srgbClr val="2A2E3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8839685" y="4135494"/>
            <a:ext cx="881809" cy="0"/>
          </a:xfrm>
          <a:prstGeom prst="line">
            <a:avLst/>
          </a:prstGeom>
          <a:ln w="9525" cap="flat">
            <a:solidFill>
              <a:srgbClr val="2A2E3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3016930" y="4135494"/>
            <a:ext cx="1219200" cy="0"/>
          </a:xfrm>
          <a:prstGeom prst="line">
            <a:avLst/>
          </a:prstGeom>
          <a:ln w="9525" cap="flat">
            <a:solidFill>
              <a:srgbClr val="2A2E3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809495" y="4615032"/>
            <a:ext cx="4153030" cy="518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 err="1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OraQuick</a:t>
            </a: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HIV Self-testing kit validated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HIV Testing Policy updated to include self-testing and SOP developed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5,000 test kits donated to T&amp;T by CDC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50 HCWs trained in providing HIVST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1,192 kits distributed amongst antenatal care services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93144" y="4615032"/>
            <a:ext cx="3552136" cy="300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February - First phase of HIVST kit distribution complete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November - Commenced second phase of HIVST kit distribution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36835" y="4615032"/>
            <a:ext cx="3694027" cy="300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Decision made to expand Self-testing strategy to all Health Centres as well as 7 sexual health related NGOs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28 additional persons trained in HIVST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415899" y="4615032"/>
            <a:ext cx="3552136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200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Trinidad and Tobago achieved the 1st 95 by the end of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652" b="12652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8992" b="28992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8992" b="2899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652" b="12652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512262" y="3072577"/>
            <a:ext cx="5263476" cy="4141845"/>
            <a:chOff x="0" y="0"/>
            <a:chExt cx="1298489" cy="10217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8489" cy="1021785"/>
            </a:xfrm>
            <a:custGeom>
              <a:avLst/>
              <a:gdLst/>
              <a:ahLst/>
              <a:cxnLst/>
              <a:rect l="l" t="t" r="r" b="b"/>
              <a:pathLst>
                <a:path w="1298489" h="1021785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11125"/>
              <a:ext cx="1298489" cy="770960"/>
            </a:xfrm>
            <a:prstGeom prst="rect">
              <a:avLst/>
            </a:prstGeom>
          </p:spPr>
          <p:txBody>
            <a:bodyPr lIns="40519" tIns="40519" rIns="40519" bIns="40519" rtlCol="0" anchor="ctr"/>
            <a:lstStyle/>
            <a:p>
              <a:pPr algn="ctr">
                <a:lnSpc>
                  <a:spcPts val="16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96181" y="4210367"/>
            <a:ext cx="3695637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HIVST NGO Training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June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52433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b="52738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2896" t="5671" r="9355" b="59693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b="49049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7" name="Group 7"/>
          <p:cNvGrpSpPr/>
          <p:nvPr/>
        </p:nvGrpSpPr>
        <p:grpSpPr>
          <a:xfrm>
            <a:off x="6512262" y="3072577"/>
            <a:ext cx="5263476" cy="4141845"/>
            <a:chOff x="0" y="0"/>
            <a:chExt cx="1298489" cy="10217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8489" cy="1021785"/>
            </a:xfrm>
            <a:custGeom>
              <a:avLst/>
              <a:gdLst/>
              <a:ahLst/>
              <a:cxnLst/>
              <a:rect l="l" t="t" r="r" b="b"/>
              <a:pathLst>
                <a:path w="1298489" h="1021785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11125"/>
              <a:ext cx="1298489" cy="770960"/>
            </a:xfrm>
            <a:prstGeom prst="rect">
              <a:avLst/>
            </a:prstGeom>
          </p:spPr>
          <p:txBody>
            <a:bodyPr lIns="40519" tIns="40519" rIns="40519" bIns="40519" rtlCol="0" anchor="ctr"/>
            <a:lstStyle/>
            <a:p>
              <a:pPr algn="ctr">
                <a:lnSpc>
                  <a:spcPts val="16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96181" y="4810442"/>
            <a:ext cx="369563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HIVST Material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675</Words>
  <Application>Microsoft Office PowerPoint</Application>
  <PresentationFormat>Custom</PresentationFormat>
  <Paragraphs>134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Helios</vt:lpstr>
      <vt:lpstr>Calibri</vt:lpstr>
      <vt:lpstr>Arimo</vt:lpstr>
      <vt:lpstr>Helios Bold</vt:lpstr>
      <vt:lpstr>Abhaya Libre Italics</vt:lpstr>
      <vt:lpstr>TT Hoves Bold</vt:lpstr>
      <vt:lpstr>Abhaya Libre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T&amp;T HIV Self-Testing Presentation</dc:title>
  <cp:lastModifiedBy>Guevara, Giselle (CDC/GHC/DGHT)</cp:lastModifiedBy>
  <cp:revision>5</cp:revision>
  <dcterms:created xsi:type="dcterms:W3CDTF">2006-08-16T00:00:00Z</dcterms:created>
  <dcterms:modified xsi:type="dcterms:W3CDTF">2024-08-27T01:19:35Z</dcterms:modified>
  <dc:identifier>DAGL5C0uBDQ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2024-08-27T01:19:18Z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dc93b499-dba5-4c72-bc84-9728d22ca12a</vt:lpwstr>
  </property>
  <property fmtid="{D5CDD505-2E9C-101B-9397-08002B2CF9AE}" pid="8" name="MSIP_Label_8af03ff0-41c5-4c41-b55e-fabb8fae94be_ContentBits">
    <vt:lpwstr>0</vt:lpwstr>
  </property>
</Properties>
</file>